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26"/>
  </p:notesMasterIdLst>
  <p:sldIdLst>
    <p:sldId id="302" r:id="rId2"/>
    <p:sldId id="301" r:id="rId3"/>
    <p:sldId id="308" r:id="rId4"/>
    <p:sldId id="283" r:id="rId5"/>
    <p:sldId id="304" r:id="rId6"/>
    <p:sldId id="305" r:id="rId7"/>
    <p:sldId id="306" r:id="rId8"/>
    <p:sldId id="303" r:id="rId9"/>
    <p:sldId id="286" r:id="rId10"/>
    <p:sldId id="288" r:id="rId11"/>
    <p:sldId id="311" r:id="rId12"/>
    <p:sldId id="309" r:id="rId13"/>
    <p:sldId id="315" r:id="rId14"/>
    <p:sldId id="310" r:id="rId15"/>
    <p:sldId id="293" r:id="rId16"/>
    <p:sldId id="294" r:id="rId17"/>
    <p:sldId id="320" r:id="rId18"/>
    <p:sldId id="314" r:id="rId19"/>
    <p:sldId id="313" r:id="rId20"/>
    <p:sldId id="312" r:id="rId21"/>
    <p:sldId id="316" r:id="rId22"/>
    <p:sldId id="291" r:id="rId23"/>
    <p:sldId id="317" r:id="rId24"/>
    <p:sldId id="31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processing" id="{1FF97F4D-1C0E-4047-829C-02E203154C79}">
          <p14:sldIdLst>
            <p14:sldId id="302"/>
            <p14:sldId id="301"/>
            <p14:sldId id="308"/>
            <p14:sldId id="283"/>
            <p14:sldId id="304"/>
            <p14:sldId id="305"/>
            <p14:sldId id="306"/>
            <p14:sldId id="303"/>
            <p14:sldId id="286"/>
            <p14:sldId id="288"/>
          </p14:sldIdLst>
        </p14:section>
        <p14:section name="Modeling" id="{505955C6-B7C7-134D-8938-323A338EF106}">
          <p14:sldIdLst>
            <p14:sldId id="311"/>
            <p14:sldId id="309"/>
            <p14:sldId id="315"/>
            <p14:sldId id="310"/>
            <p14:sldId id="293"/>
            <p14:sldId id="294"/>
            <p14:sldId id="320"/>
            <p14:sldId id="314"/>
          </p14:sldIdLst>
        </p14:section>
        <p14:section name="Goal / Output" id="{AADD315E-C5A6-F348-952B-9FEA49BBC564}">
          <p14:sldIdLst>
            <p14:sldId id="313"/>
            <p14:sldId id="312"/>
          </p14:sldIdLst>
        </p14:section>
        <p14:section name="Demo" id="{55F04CD9-9FA0-0F43-A3C2-193DB624F4C1}">
          <p14:sldIdLst>
            <p14:sldId id="316"/>
            <p14:sldId id="291"/>
            <p14:sldId id="317"/>
            <p14:sldId id="3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/>
    <p:restoredTop sz="85823"/>
  </p:normalViewPr>
  <p:slideViewPr>
    <p:cSldViewPr snapToGrid="0" snapToObjects="1">
      <p:cViewPr>
        <p:scale>
          <a:sx n="78" d="100"/>
          <a:sy n="78" d="100"/>
        </p:scale>
        <p:origin x="2424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41C98-568E-2F4C-B823-88B8AF57AAA9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3ED2A-5796-764F-AE55-2284182E808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572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Relationship Id="rId3" Type="http://schemas.openxmlformats.org/officeDocument/2006/relationships/hyperlink" Target="https://github.com/YuTaNCCU/1061_DS_FP_106356013_KKBoxChurnPrediction" TargetMode="Externa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Relationship Id="rId3" Type="http://schemas.openxmlformats.org/officeDocument/2006/relationships/hyperlink" Target="https://github.com/YuTaNCCU/1061_DS_FP_106356013_KKBoxChurnPrediction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https://</a:t>
            </a:r>
            <a:r>
              <a:rPr kumimoji="1" lang="en-US" altLang="zh-TW" dirty="0" err="1" smtClean="0"/>
              <a:t>drive.google.com</a:t>
            </a:r>
            <a:r>
              <a:rPr kumimoji="1" lang="en-US" altLang="zh-TW" dirty="0" smtClean="0"/>
              <a:t>/drive/folders/1hek8j0RuQu9v5UFfNzbTXkwXIBoRX8J4?usp=sharing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>
                <a:hlinkClick r:id="rId3"/>
              </a:rPr>
              <a:t>https://github.com/YuTaNCCU/1061_DS_FP_106356013_KKBoxChurnPrediction</a:t>
            </a:r>
            <a:endParaRPr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7796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Recall,</a:t>
            </a:r>
            <a:r>
              <a:rPr kumimoji="1" lang="en-US" altLang="zh-TW" baseline="0" dirty="0" smtClean="0"/>
              <a:t> f1 pretty high</a:t>
            </a:r>
          </a:p>
          <a:p>
            <a:r>
              <a:rPr kumimoji="1" lang="en-US" altLang="zh-TW" baseline="0" dirty="0" smtClean="0"/>
              <a:t>But low accuracy</a:t>
            </a:r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036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9100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3809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https://</a:t>
            </a:r>
            <a:r>
              <a:rPr kumimoji="1" lang="en-US" altLang="zh-TW" dirty="0" err="1" smtClean="0"/>
              <a:t>drive.google.com</a:t>
            </a:r>
            <a:r>
              <a:rPr kumimoji="1" lang="en-US" altLang="zh-TW" dirty="0" smtClean="0"/>
              <a:t>/drive/folders/1hek8j0RuQu9v5UFfNzbTXkwXIBoRX8J4?usp=sharing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>
                <a:hlinkClick r:id="rId3"/>
              </a:rPr>
              <a:t>https://github.com/YuTaNCCU/1061_DS_FP_106356013_KKBoxChurnPrediction</a:t>
            </a:r>
            <a:endParaRPr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8459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5 million members</a:t>
            </a:r>
          </a:p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Randomly drew 10 thousand members for quickly computing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7748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Age,  gender, how to register, how to pay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5235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One members  actually churn or not after  their last transaction in march 20 17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8021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How munch one members pay, when is the first payment, have the member canceled auto renew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6241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zh-TW" sz="1400" baseline="0" dirty="0" smtClean="0"/>
              <a:t>Every day, total time did one member  play in seconds , how many unique songs did one member play, how many songs did one member just play the 25%, 50%, 75% length of the songs...</a:t>
            </a:r>
            <a:r>
              <a:rPr kumimoji="1" lang="en-US" altLang="zh-TW" sz="1400" baseline="0" dirty="0" err="1" smtClean="0"/>
              <a:t>etc</a:t>
            </a:r>
            <a:endParaRPr kumimoji="1" lang="zh-TW" altLang="en-US" sz="1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3956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86 thousands 4 </a:t>
            </a:r>
            <a:r>
              <a:rPr lang="en-US" altLang="zh-TW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hundral</a:t>
            </a:r>
            <a:endParaRPr lang="en-US" altLang="zh-TW" sz="1200" b="0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8.64 by 10 to the 4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1973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The first</a:t>
            </a:r>
            <a:r>
              <a:rPr kumimoji="1" lang="en-US" altLang="zh-TW" baseline="0" dirty="0" smtClean="0"/>
              <a:t> 140 </a:t>
            </a:r>
            <a:r>
              <a:rPr kumimoji="1" lang="en-US" altLang="zh-TW" baseline="0" dirty="0" err="1" smtClean="0"/>
              <a:t>obs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4179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Acc</a:t>
            </a:r>
            <a:r>
              <a:rPr kumimoji="1" lang="en-US" altLang="zh-TW" dirty="0" smtClean="0"/>
              <a:t> high</a:t>
            </a:r>
          </a:p>
          <a:p>
            <a:r>
              <a:rPr kumimoji="1" lang="en-US" altLang="zh-TW" dirty="0" smtClean="0"/>
              <a:t>Recall low</a:t>
            </a:r>
            <a:r>
              <a:rPr kumimoji="1" lang="en-US" altLang="zh-TW" baseline="0" dirty="0" smtClean="0"/>
              <a:t> 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3ED2A-5796-764F-AE55-2284182E808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048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8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16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8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32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0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811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49444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ca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424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3459" y="39549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！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144056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m.datascience.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pic>
        <p:nvPicPr>
          <p:cNvPr id="7" name="圖片 6" descr="003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8436"/>
            <a:ext cx="9144000" cy="44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6" descr="003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606726"/>
            <a:ext cx="9144000" cy="2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29069" y="40671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？</a:t>
            </a:r>
            <a:endParaRPr lang="zh-TW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5065" y="6648166"/>
            <a:ext cx="304893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800" dirty="0" err="1" smtClean="0"/>
              <a:t>Zumel</a:t>
            </a:r>
            <a:r>
              <a:rPr lang="en-US" altLang="zh-TW" sz="800" dirty="0" smtClean="0"/>
              <a:t>, N. &amp; Mount, J. </a:t>
            </a:r>
            <a:r>
              <a:rPr lang="en-US" altLang="zh-TW" sz="800" i="1" dirty="0" smtClean="0"/>
              <a:t>Practical Data Science with R</a:t>
            </a:r>
            <a:r>
              <a:rPr lang="en-US" altLang="zh-TW" sz="800" dirty="0" smtClean="0"/>
              <a:t>. (Manning, 2014)</a:t>
            </a:r>
          </a:p>
        </p:txBody>
      </p:sp>
    </p:spTree>
    <p:extLst>
      <p:ext uri="{BB962C8B-B14F-4D97-AF65-F5344CB8AC3E}">
        <p14:creationId xmlns:p14="http://schemas.microsoft.com/office/powerpoint/2010/main" val="829705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34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87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19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ACBC-888C-2241-A8FA-02DCDDF19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02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hek8j0RuQu9v5UFfNzbTXkwXIBoRX8J4?usp=sharing" TargetMode="External"/><Relationship Id="rId4" Type="http://schemas.openxmlformats.org/officeDocument/2006/relationships/hyperlink" Target="https://github.com/YuTaNCCU/1061_DS_FP_106356013_KKBoxChurnPredic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" TargetMode="Externa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YuTaNCCU/1061_DS_FP_106356013_KKBoxChurnPrediction/blob/master/README.md" TargetMode="Externa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hek8j0RuQu9v5UFfNzbTXkwXIBoRX8J4?usp=sharing" TargetMode="External"/><Relationship Id="rId4" Type="http://schemas.openxmlformats.org/officeDocument/2006/relationships/hyperlink" Target="https://github.com/YuTaNCCU/1061_DS_FP_106356013_KKBoxChurnPredic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en-US" altLang="zh-TW" dirty="0" smtClean="0"/>
              <a:t>106356013</a:t>
            </a:r>
          </a:p>
          <a:p>
            <a:pPr algn="ctr"/>
            <a:r>
              <a:rPr kumimoji="1" lang="zh-TW" altLang="en-US" dirty="0" smtClean="0"/>
              <a:t>游達 （</a:t>
            </a:r>
            <a:r>
              <a:rPr kumimoji="1" lang="en-US" altLang="zh-TW" dirty="0" smtClean="0"/>
              <a:t>Ta Yu </a:t>
            </a:r>
            <a:r>
              <a:rPr kumimoji="1" lang="en-US" altLang="zh-TW" dirty="0" smtClean="0"/>
              <a:t>)</a:t>
            </a:r>
          </a:p>
          <a:p>
            <a:pPr algn="ctr"/>
            <a:r>
              <a:rPr kumimoji="1" lang="en-US" altLang="zh-TW" dirty="0" smtClean="0"/>
              <a:t>Drive          </a:t>
            </a:r>
            <a:r>
              <a:rPr kumimoji="1" lang="en-US" altLang="zh-TW" dirty="0" err="1" smtClean="0"/>
              <a:t>Github</a:t>
            </a:r>
            <a:r>
              <a:rPr kumimoji="1" lang="zh-TW" altLang="en-US" dirty="0"/>
              <a:t> </a:t>
            </a:r>
            <a:r>
              <a:rPr kumimoji="1" lang="zh-TW" altLang="en-US" dirty="0" smtClean="0"/>
              <a:t>        </a:t>
            </a:r>
            <a:endParaRPr kumimoji="1" lang="zh-TW" altLang="en-US" dirty="0"/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</a:t>
            </a:fld>
            <a:endParaRPr lang="en-US" sz="2400" dirty="0"/>
          </a:p>
        </p:txBody>
      </p:sp>
      <p:sp>
        <p:nvSpPr>
          <p:cNvPr id="2" name="矩形 1">
            <a:hlinkClick r:id="rId3"/>
          </p:cNvPr>
          <p:cNvSpPr/>
          <p:nvPr/>
        </p:nvSpPr>
        <p:spPr>
          <a:xfrm>
            <a:off x="9274628" y="2526464"/>
            <a:ext cx="17961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https://drive.google.com/drive/folders/1hek8j0RuQu9v5UFfNzbTXkwXIBoRX8J4?usp=sharing</a:t>
            </a:r>
          </a:p>
        </p:txBody>
      </p:sp>
      <p:sp>
        <p:nvSpPr>
          <p:cNvPr id="6" name="動作按鈕: 首頁 5">
            <a:hlinkClick r:id="rId3" highlightClick="1"/>
          </p:cNvPr>
          <p:cNvSpPr/>
          <p:nvPr/>
        </p:nvSpPr>
        <p:spPr>
          <a:xfrm>
            <a:off x="4384221" y="4546924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動作按鈕: 首頁 7">
            <a:hlinkClick r:id="rId4" highlightClick="1"/>
          </p:cNvPr>
          <p:cNvSpPr/>
          <p:nvPr/>
        </p:nvSpPr>
        <p:spPr>
          <a:xfrm>
            <a:off x="6331402" y="4546923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9262380" y="4546923"/>
            <a:ext cx="19267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n-US" altLang="zh-TW" dirty="0">
                <a:hlinkClick r:id="rId4"/>
              </a:rPr>
              <a:t>https://github.com/YuTaNCCU/1061_DS_FP_106356013_KKBoxChurnPrediction</a:t>
            </a:r>
            <a:endParaRPr lang="en-US" altLang="zh-TW" dirty="0"/>
          </a:p>
        </p:txBody>
      </p:sp>
      <p:sp>
        <p:nvSpPr>
          <p:cNvPr id="12" name="標題 3"/>
          <p:cNvSpPr txBox="1">
            <a:spLocks/>
          </p:cNvSpPr>
          <p:nvPr/>
        </p:nvSpPr>
        <p:spPr>
          <a:xfrm>
            <a:off x="457200" y="893298"/>
            <a:ext cx="8229600" cy="1507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mtClean="0">
                <a:latin typeface="Arial" charset="0"/>
                <a:ea typeface="Arial" charset="0"/>
                <a:cs typeface="Arial" charset="0"/>
              </a:rPr>
              <a:t>KKBox‘s Churn</a:t>
            </a:r>
            <a:r>
              <a:rPr lang="zh-TW" altLang="en-US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TW" smtClean="0">
                <a:latin typeface="Arial" charset="0"/>
                <a:ea typeface="Arial" charset="0"/>
                <a:cs typeface="Arial" charset="0"/>
              </a:rPr>
              <a:t>Prediction</a:t>
            </a:r>
            <a:br>
              <a:rPr lang="en-US" altLang="zh-TW" smtClean="0">
                <a:latin typeface="Arial" charset="0"/>
                <a:ea typeface="Arial" charset="0"/>
                <a:cs typeface="Arial" charset="0"/>
              </a:rPr>
            </a:br>
            <a:r>
              <a:rPr lang="en-US" altLang="zh-TW" sz="2400" smtClean="0">
                <a:latin typeface="Arial" charset="0"/>
                <a:ea typeface="Arial" charset="0"/>
                <a:cs typeface="Arial" charset="0"/>
              </a:rPr>
              <a:t> (or lost, </a:t>
            </a:r>
            <a:r>
              <a:rPr lang="zh-TW" altLang="en-US" sz="2400" smtClean="0">
                <a:latin typeface="Arial" charset="0"/>
                <a:ea typeface="Arial" charset="0"/>
                <a:cs typeface="Arial" charset="0"/>
              </a:rPr>
              <a:t>流失</a:t>
            </a:r>
            <a:r>
              <a:rPr lang="en-US" altLang="zh-TW" sz="2400" smtClean="0">
                <a:latin typeface="Arial" charset="0"/>
                <a:ea typeface="Arial" charset="0"/>
                <a:cs typeface="Arial" charset="0"/>
              </a:rPr>
              <a:t>)   </a:t>
            </a:r>
            <a:endParaRPr kumimoji="1" lang="zh-TW" altLang="en-US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3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077684"/>
            <a:ext cx="8229600" cy="4525963"/>
          </a:xfrm>
        </p:spPr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0811"/>
            <a:ext cx="9144000" cy="548179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98661" y="4994031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598661" y="5993412"/>
            <a:ext cx="851712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07186" y="6329846"/>
            <a:ext cx="563926" cy="42486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076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dirty="0" smtClean="0"/>
              <a:t>2.method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07186" y="6329847"/>
            <a:ext cx="563926" cy="36486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11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71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357188" y="-64298"/>
            <a:ext cx="3629026" cy="886507"/>
          </a:xfrm>
        </p:spPr>
        <p:txBody>
          <a:bodyPr/>
          <a:lstStyle/>
          <a:p>
            <a:r>
              <a:rPr lang="en-US" altLang="zh-TW" dirty="0"/>
              <a:t>null model</a:t>
            </a:r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22" y="5179970"/>
            <a:ext cx="2950494" cy="115561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38" y="4392390"/>
            <a:ext cx="8501123" cy="197789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74" y="730228"/>
            <a:ext cx="8681888" cy="16635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850" y="2921000"/>
            <a:ext cx="2654300" cy="1016000"/>
          </a:xfrm>
          <a:prstGeom prst="rect">
            <a:avLst/>
          </a:prstGeom>
        </p:spPr>
      </p:pic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425543" y="6329846"/>
            <a:ext cx="645569" cy="4958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292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491307" cy="886507"/>
          </a:xfrm>
        </p:spPr>
        <p:txBody>
          <a:bodyPr>
            <a:normAutofit/>
          </a:bodyPr>
          <a:lstStyle/>
          <a:p>
            <a:pPr algn="l"/>
            <a:r>
              <a:rPr lang="en-US" altLang="zh-TW" sz="4000" smtClean="0"/>
              <a:t>method &amp; evaluation I use</a:t>
            </a:r>
            <a:endParaRPr lang="en-US" altLang="zh-TW" sz="4000" dirty="0"/>
          </a:p>
        </p:txBody>
      </p:sp>
      <p:sp>
        <p:nvSpPr>
          <p:cNvPr id="3" name="左大括弧 2"/>
          <p:cNvSpPr/>
          <p:nvPr/>
        </p:nvSpPr>
        <p:spPr>
          <a:xfrm>
            <a:off x="1585913" y="1128713"/>
            <a:ext cx="1057274" cy="2300287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650075" y="2091342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2643187" y="1351148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866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0"/>
            <a:ext cx="9144000" cy="5938886"/>
          </a:xfrm>
          <a:prstGeom prst="rect">
            <a:avLst/>
          </a:prstGeom>
        </p:spPr>
      </p:pic>
      <p:sp>
        <p:nvSpPr>
          <p:cNvPr id="6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/>
              <a:t>plot(</a:t>
            </a:r>
            <a:r>
              <a:rPr kumimoji="1" lang="en-US" altLang="zh-TW" sz="3600" dirty="0" err="1"/>
              <a:t>test$is_churn</a:t>
            </a:r>
            <a:r>
              <a:rPr kumimoji="1" lang="en-US" altLang="zh-TW" sz="3600" dirty="0"/>
              <a:t>)</a:t>
            </a:r>
            <a:endParaRPr kumimoji="1" lang="zh-TW" altLang="en-US" sz="3600" dirty="0"/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842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6510"/>
            <a:ext cx="9144000" cy="578498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</a:t>
            </a:r>
            <a:r>
              <a:rPr kumimoji="1" lang="en-US" altLang="zh-TW" sz="3600" dirty="0"/>
              <a:t>logistic regression</a:t>
            </a:r>
            <a:endParaRPr kumimoji="1" lang="zh-TW" altLang="en-US" sz="3600" dirty="0"/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2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2591"/>
            <a:ext cx="9144000" cy="5772817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Using begging</a:t>
            </a:r>
            <a:r>
              <a:rPr kumimoji="1" lang="zh-TW" altLang="en-US" sz="3600" dirty="0" smtClean="0"/>
              <a:t> </a:t>
            </a:r>
            <a:r>
              <a:rPr kumimoji="1" lang="en-US" altLang="zh-TW" sz="3600" dirty="0" smtClean="0"/>
              <a:t>+ logit for imbalanced data</a:t>
            </a:r>
            <a:endParaRPr kumimoji="1" lang="zh-TW" altLang="en-US" sz="3600" dirty="0"/>
          </a:p>
        </p:txBody>
      </p:sp>
      <p:sp>
        <p:nvSpPr>
          <p:cNvPr id="9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98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 txBox="1">
            <a:spLocks/>
          </p:cNvSpPr>
          <p:nvPr/>
        </p:nvSpPr>
        <p:spPr>
          <a:xfrm>
            <a:off x="0" y="-1143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3600" dirty="0" smtClean="0"/>
              <a:t>Random Forest</a:t>
            </a:r>
            <a:endParaRPr kumimoji="1" lang="zh-TW" altLang="en-US" sz="3600" dirty="0"/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16</a:t>
            </a:fld>
            <a:endParaRPr lang="en-US" sz="24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8101"/>
            <a:ext cx="9144000" cy="574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0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563" y="-34318"/>
            <a:ext cx="9172804" cy="886507"/>
          </a:xfrm>
        </p:spPr>
        <p:txBody>
          <a:bodyPr>
            <a:noAutofit/>
          </a:bodyPr>
          <a:lstStyle/>
          <a:p>
            <a:pPr algn="l"/>
            <a:r>
              <a:rPr lang="en-US" altLang="zh-TW" sz="4000" dirty="0"/>
              <a:t>Is </a:t>
            </a:r>
            <a:r>
              <a:rPr lang="en-US" altLang="zh-TW" sz="4000" dirty="0" smtClean="0"/>
              <a:t>the improvement </a:t>
            </a:r>
            <a:r>
              <a:rPr lang="en-US" altLang="zh-TW" sz="4000" dirty="0"/>
              <a:t>significant?</a:t>
            </a:r>
          </a:p>
        </p:txBody>
      </p:sp>
      <p:sp>
        <p:nvSpPr>
          <p:cNvPr id="8" name="左大括弧 7"/>
          <p:cNvSpPr/>
          <p:nvPr/>
        </p:nvSpPr>
        <p:spPr>
          <a:xfrm>
            <a:off x="953401" y="775526"/>
            <a:ext cx="1057274" cy="1888159"/>
          </a:xfrm>
          <a:prstGeom prst="leftBrace">
            <a:avLst>
              <a:gd name="adj1" fmla="val 36904"/>
              <a:gd name="adj2" fmla="val 5090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-37515" y="1523899"/>
            <a:ext cx="1493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r>
              <a:rPr lang="en-US" altLang="zh-TW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fold cross valid</a:t>
            </a:r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kumimoji="1" lang="zh-TW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85389" y="838936"/>
            <a:ext cx="457200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400" dirty="0" smtClean="0"/>
              <a:t>null </a:t>
            </a:r>
            <a:r>
              <a:rPr lang="zh-TW" altLang="en-US" sz="2400" dirty="0"/>
              <a:t>model  </a:t>
            </a:r>
            <a:endParaRPr lang="en-US" altLang="zh-TW" sz="2400" dirty="0" smtClean="0"/>
          </a:p>
          <a:p>
            <a:endParaRPr lang="en-US" altLang="zh-TW" sz="700" dirty="0" smtClean="0"/>
          </a:p>
          <a:p>
            <a:r>
              <a:rPr lang="zh-TW" altLang="en-US" sz="2400" dirty="0" smtClean="0"/>
              <a:t>logistic regression  </a:t>
            </a:r>
            <a:r>
              <a:rPr lang="en-US" altLang="zh-TW" sz="2400" dirty="0" smtClean="0"/>
              <a:t/>
            </a:r>
            <a:br>
              <a:rPr lang="en-US" altLang="zh-TW" sz="2400" dirty="0" smtClean="0"/>
            </a:br>
            <a:endParaRPr lang="en-US" altLang="zh-TW" sz="700" dirty="0"/>
          </a:p>
          <a:p>
            <a:r>
              <a:rPr lang="zh-TW" altLang="en-US" sz="2400" dirty="0" smtClean="0"/>
              <a:t>begging </a:t>
            </a:r>
            <a:r>
              <a:rPr lang="zh-TW" altLang="en-US" sz="2400" dirty="0"/>
              <a:t>logistic </a:t>
            </a:r>
            <a:r>
              <a:rPr lang="zh-TW" altLang="en-US" sz="2400" dirty="0" smtClean="0"/>
              <a:t>regression</a:t>
            </a:r>
            <a:endParaRPr lang="en-US" altLang="zh-TW" sz="2400" dirty="0" smtClean="0"/>
          </a:p>
          <a:p>
            <a:r>
              <a:rPr lang="zh-TW" altLang="en-US" sz="700" dirty="0" smtClean="0"/>
              <a:t> </a:t>
            </a:r>
            <a:endParaRPr lang="en-US" altLang="zh-TW" sz="700" dirty="0" smtClean="0"/>
          </a:p>
          <a:p>
            <a:r>
              <a:rPr lang="zh-TW" altLang="en-US" sz="2400" dirty="0" smtClean="0"/>
              <a:t>Ramdom </a:t>
            </a:r>
            <a:r>
              <a:rPr lang="zh-TW" altLang="en-US" sz="2400" dirty="0"/>
              <a:t>forests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51169"/>
          <a:stretch/>
        </p:blipFill>
        <p:spPr>
          <a:xfrm>
            <a:off x="496849" y="2930041"/>
            <a:ext cx="6597916" cy="24590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5209" b="37429"/>
          <a:stretch/>
        </p:blipFill>
        <p:spPr>
          <a:xfrm>
            <a:off x="496849" y="5484058"/>
            <a:ext cx="5041900" cy="63378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702292"/>
              </p:ext>
            </p:extLst>
          </p:nvPr>
        </p:nvGraphicFramePr>
        <p:xfrm>
          <a:off x="5317093" y="931702"/>
          <a:ext cx="3707638" cy="8455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3819"/>
                <a:gridCol w="1853819"/>
              </a:tblGrid>
              <a:tr h="422772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p-value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pseudo-R^2</a:t>
                      </a:r>
                      <a:endParaRPr lang="zh-TW" altLang="en-US" dirty="0"/>
                    </a:p>
                  </a:txBody>
                  <a:tcPr/>
                </a:tc>
              </a:tr>
              <a:tr h="422772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&lt;2.2e-16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0.192</a:t>
                      </a:r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90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585023" cy="614597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3600" dirty="0" smtClean="0"/>
              <a:t>3.Goal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>
                <a:latin typeface="Helvetica Neue" charset="0"/>
              </a:rPr>
              <a:t>there is a large class imbalance </a:t>
            </a:r>
            <a:endParaRPr lang="en-US" altLang="zh-TW" sz="2800" dirty="0" smtClean="0">
              <a:latin typeface="Helvetica Neue" charset="0"/>
            </a:endParaRPr>
          </a:p>
          <a:p>
            <a:r>
              <a:rPr kumimoji="1" lang="en-US" altLang="zh-TW" sz="2800" dirty="0" smtClean="0"/>
              <a:t>Accuracy </a:t>
            </a:r>
            <a:r>
              <a:rPr kumimoji="1" lang="en-US" altLang="zh-TW" sz="2800" dirty="0"/>
              <a:t>Paradox</a:t>
            </a:r>
          </a:p>
          <a:p>
            <a:r>
              <a:rPr kumimoji="1" lang="en-US" altLang="zh-TW" sz="2800" dirty="0" smtClean="0"/>
              <a:t>Can easily predict many zero to have high accuracy </a:t>
            </a:r>
          </a:p>
          <a:p>
            <a:r>
              <a:rPr kumimoji="1" lang="en-US" altLang="zh-TW" sz="2800" dirty="0" smtClean="0"/>
              <a:t>I use</a:t>
            </a:r>
            <a:r>
              <a:rPr lang="en-US" altLang="zh-TW" sz="2800" dirty="0"/>
              <a:t> </a:t>
            </a:r>
            <a:r>
              <a:rPr lang="en-US" altLang="zh-TW" sz="2800" dirty="0" smtClean="0"/>
              <a:t>F1- </a:t>
            </a:r>
            <a:r>
              <a:rPr lang="en-US" altLang="zh-TW" sz="2800" dirty="0"/>
              <a:t>Measure</a:t>
            </a:r>
            <a:r>
              <a:rPr kumimoji="1" lang="en-US" altLang="zh-TW" sz="2800" dirty="0" smtClean="0"/>
              <a:t> for </a:t>
            </a:r>
            <a:r>
              <a:rPr lang="en-US" altLang="zh-TW" sz="2800" dirty="0"/>
              <a:t> the balance between the precision and the recall </a:t>
            </a:r>
            <a:r>
              <a:rPr kumimoji="1" lang="en-US" altLang="zh-TW" sz="2800" dirty="0"/>
              <a:t/>
            </a:r>
            <a:br>
              <a:rPr kumimoji="1" lang="en-US" altLang="zh-TW" sz="2800" dirty="0"/>
            </a:br>
            <a:endParaRPr kumimoji="1" lang="en-US" altLang="zh-TW" sz="2800" dirty="0"/>
          </a:p>
          <a:p>
            <a:endParaRPr kumimoji="1" lang="zh-TW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9143999" y="1600200"/>
            <a:ext cx="30130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555555"/>
                </a:solidFill>
                <a:latin typeface="Helvetica Neue" charset="0"/>
              </a:rPr>
              <a:t>in a problem where there is a large class imbalance, a model can predict the value of the majority class for all predictions and achieve a high classification accuracy, the problem is that this model is not useful in the problem domain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144000" y="124346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zh-TW" b="1" dirty="0">
                <a:solidFill>
                  <a:srgbClr val="222222"/>
                </a:solidFill>
                <a:latin typeface="Helvetica Neue" charset="0"/>
              </a:rPr>
              <a:t>Accuracy Paradox</a:t>
            </a:r>
          </a:p>
          <a:p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144000" y="4219091"/>
            <a:ext cx="27956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https://machinelearningmastery.com/classification-accuracy-is-not-enough-more-performance-measures-you-can-use/</a:t>
            </a:r>
          </a:p>
        </p:txBody>
      </p:sp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19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484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0305" y="148709"/>
            <a:ext cx="16642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 smtClean="0"/>
              <a:t>1.Input</a:t>
            </a:r>
            <a:endParaRPr lang="zh-TW" altLang="en-US" sz="4000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595"/>
            <a:ext cx="9144000" cy="558506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016951" y="399631"/>
            <a:ext cx="66590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u="sng" dirty="0">
                <a:solidFill>
                  <a:srgbClr val="00B0F0"/>
                </a:solidFill>
              </a:rPr>
              <a:t>https://www.kaggle.com/c/kkbox-churn-prediction-challenge/data</a:t>
            </a:r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595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圖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800757"/>
            <a:ext cx="9144001" cy="520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26452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Performance</a:t>
            </a:r>
            <a:endParaRPr lang="zh-TW" altLang="en-US" sz="36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7194"/>
            <a:ext cx="9144000" cy="5203611"/>
          </a:xfrm>
          <a:prstGeom prst="rect">
            <a:avLst/>
          </a:prstGeom>
        </p:spPr>
      </p:pic>
      <p:sp>
        <p:nvSpPr>
          <p:cNvPr id="6" name="左大括弧 5"/>
          <p:cNvSpPr/>
          <p:nvPr/>
        </p:nvSpPr>
        <p:spPr>
          <a:xfrm rot="5400000">
            <a:off x="1214784" y="1048530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1092530" y="1852554"/>
            <a:ext cx="9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/>
              <a:t>Null</a:t>
            </a:r>
            <a:endParaRPr kumimoji="1" lang="zh-TW" altLang="en-US" b="1" dirty="0"/>
          </a:p>
        </p:txBody>
      </p:sp>
      <p:sp>
        <p:nvSpPr>
          <p:cNvPr id="13" name="左大括弧 12"/>
          <p:cNvSpPr/>
          <p:nvPr/>
        </p:nvSpPr>
        <p:spPr>
          <a:xfrm rot="5400000">
            <a:off x="3099391" y="1048530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2977137" y="1852554"/>
            <a:ext cx="938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 smtClean="0"/>
              <a:t>Logit</a:t>
            </a:r>
            <a:endParaRPr kumimoji="1" lang="zh-TW" altLang="en-US" b="1" dirty="0"/>
          </a:p>
        </p:txBody>
      </p:sp>
      <p:sp>
        <p:nvSpPr>
          <p:cNvPr id="19" name="左大括弧 18"/>
          <p:cNvSpPr/>
          <p:nvPr/>
        </p:nvSpPr>
        <p:spPr>
          <a:xfrm rot="5400000">
            <a:off x="4992304" y="1037855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4362986" y="1841879"/>
            <a:ext cx="165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mtClean="0">
                <a:ln w="3175">
                  <a:solidFill>
                    <a:schemeClr val="tx1"/>
                  </a:solidFill>
                </a:ln>
              </a:rPr>
              <a:t>Bagging Logit</a:t>
            </a:r>
            <a:endParaRPr kumimoji="1" lang="zh-TW" altLang="en-US" dirty="0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21" name="左大括弧 20"/>
          <p:cNvSpPr/>
          <p:nvPr/>
        </p:nvSpPr>
        <p:spPr>
          <a:xfrm rot="5400000">
            <a:off x="6865036" y="1037855"/>
            <a:ext cx="459701" cy="1718356"/>
          </a:xfrm>
          <a:prstGeom prst="leftBrace">
            <a:avLst>
              <a:gd name="adj1" fmla="val 38579"/>
              <a:gd name="adj2" fmla="val 52160"/>
            </a:avLst>
          </a:prstGeom>
          <a:gradFill flip="none" rotWithShape="1">
            <a:gsLst>
              <a:gs pos="0">
                <a:schemeClr val="bg1">
                  <a:lumMod val="65000"/>
                  <a:lumOff val="3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lumOff val="35000"/>
                  <a:shade val="67500"/>
                  <a:satMod val="115000"/>
                </a:schemeClr>
              </a:gs>
              <a:gs pos="100000">
                <a:schemeClr val="tx2">
                  <a:lumMod val="90000"/>
                </a:schemeClr>
              </a:gs>
            </a:gsLst>
            <a:lin ang="0" scaled="1"/>
            <a:tileRect/>
          </a:gra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6196523" y="1841879"/>
            <a:ext cx="175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b="1" dirty="0" smtClean="0"/>
              <a:t>Random forest</a:t>
            </a:r>
            <a:endParaRPr kumimoji="1" lang="zh-TW" alt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l="16704" t="1" b="579"/>
          <a:stretch/>
        </p:blipFill>
        <p:spPr>
          <a:xfrm>
            <a:off x="1805721" y="5750509"/>
            <a:ext cx="5532556" cy="568187"/>
          </a:xfrm>
          <a:prstGeom prst="rect">
            <a:avLst/>
          </a:prstGeom>
        </p:spPr>
      </p:pic>
      <p:sp>
        <p:nvSpPr>
          <p:cNvPr id="1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850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 smtClean="0"/>
              <a:t>4.Github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6571" y="5186847"/>
            <a:ext cx="8229600" cy="5259294"/>
          </a:xfrm>
        </p:spPr>
        <p:txBody>
          <a:bodyPr anchor="t">
            <a:normAutofit/>
          </a:bodyPr>
          <a:lstStyle/>
          <a:p>
            <a:r>
              <a:rPr lang="en-US" altLang="zh-TW" sz="2800" dirty="0">
                <a:hlinkClick r:id="rId2"/>
              </a:rPr>
              <a:t>https://</a:t>
            </a:r>
            <a:r>
              <a:rPr lang="en-US" altLang="zh-TW" sz="2800" dirty="0" smtClean="0">
                <a:hlinkClick r:id="rId2"/>
              </a:rPr>
              <a:t>github.com/YuTaNCCU/1061_DS_FP_106356013_KKBoxChurnPrediction</a:t>
            </a:r>
            <a:endParaRPr lang="en-US" altLang="zh-TW" sz="2800" dirty="0" smtClean="0"/>
          </a:p>
          <a:p>
            <a:endParaRPr lang="en-US" altLang="zh-TW" sz="2800" dirty="0"/>
          </a:p>
        </p:txBody>
      </p:sp>
      <p:sp>
        <p:nvSpPr>
          <p:cNvPr id="5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21</a:t>
            </a:fld>
            <a:endParaRPr lang="en-US" sz="2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8660"/>
            <a:ext cx="9144000" cy="421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1143000"/>
          </a:xfrm>
        </p:spPr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600" dirty="0"/>
              <a:t>To reproduce my result :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2117" y="5857983"/>
            <a:ext cx="8335414" cy="781356"/>
          </a:xfrm>
        </p:spPr>
        <p:txBody>
          <a:bodyPr anchor="t">
            <a:noAutofit/>
          </a:bodyPr>
          <a:lstStyle/>
          <a:p>
            <a:r>
              <a:rPr lang="en-US" altLang="zh-TW" sz="1800" dirty="0" smtClean="0">
                <a:hlinkClick r:id="rId2"/>
              </a:rPr>
              <a:t>https</a:t>
            </a:r>
            <a:r>
              <a:rPr lang="en-US" altLang="zh-TW" sz="1800" dirty="0">
                <a:hlinkClick r:id="rId2"/>
              </a:rPr>
              <a:t>://</a:t>
            </a:r>
            <a:r>
              <a:rPr lang="en-US" altLang="zh-TW" sz="1800" dirty="0" smtClean="0">
                <a:hlinkClick r:id="rId2"/>
              </a:rPr>
              <a:t>github.com/YuTaNCCU/1061_DS_FP_106356013_KKBoxChurnPrediction/blob/master/README.md</a:t>
            </a:r>
            <a:endParaRPr lang="en-US" altLang="zh-TW" sz="1800" dirty="0" smtClean="0"/>
          </a:p>
          <a:p>
            <a:endParaRPr lang="en-US" altLang="zh-TW" sz="1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96" y="1095791"/>
            <a:ext cx="7832035" cy="4762192"/>
          </a:xfrm>
          <a:prstGeom prst="rect">
            <a:avLst/>
          </a:prstGeom>
        </p:spPr>
      </p:pic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56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2117" y="237566"/>
            <a:ext cx="8229600" cy="762451"/>
          </a:xfrm>
        </p:spPr>
        <p:txBody>
          <a:bodyPr>
            <a:normAutofit/>
          </a:bodyPr>
          <a:lstStyle/>
          <a:p>
            <a:pPr lvl="1"/>
            <a:r>
              <a:rPr lang="en-US" altLang="zh-TW" sz="3200"/>
              <a:t>What is the challenge part of your project?</a:t>
            </a:r>
            <a:endParaRPr lang="en-US" altLang="zh-TW" sz="32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TW" dirty="0" smtClean="0"/>
              <a:t>Data </a:t>
            </a:r>
            <a:r>
              <a:rPr kumimoji="1" lang="en-US" altLang="zh-TW" dirty="0"/>
              <a:t>set </a:t>
            </a:r>
            <a:r>
              <a:rPr kumimoji="1" lang="en-US" altLang="zh-TW" dirty="0" smtClean="0"/>
              <a:t>is too </a:t>
            </a:r>
            <a:r>
              <a:rPr kumimoji="1" lang="en-US" altLang="zh-TW" dirty="0"/>
              <a:t>big </a:t>
            </a:r>
            <a:r>
              <a:rPr kumimoji="1" lang="en-US" altLang="zh-TW" dirty="0" smtClean="0"/>
              <a:t> </a:t>
            </a:r>
            <a:r>
              <a:rPr kumimoji="1" lang="en-US" altLang="zh-TW" dirty="0" smtClean="0">
                <a:sym typeface="Wingdings"/>
              </a:rPr>
              <a:t> split data into 0.5M rows/1 csv +</a:t>
            </a:r>
            <a:r>
              <a:rPr kumimoji="1" lang="en-US" altLang="zh-TW" dirty="0" err="1" smtClean="0">
                <a:sym typeface="Wingdings"/>
              </a:rPr>
              <a:t>fread</a:t>
            </a:r>
            <a:r>
              <a:rPr kumimoji="1" lang="en-US" altLang="zh-TW" dirty="0" smtClean="0">
                <a:sym typeface="Wingdings"/>
              </a:rPr>
              <a:t>()  user ID consume much of memory</a:t>
            </a:r>
            <a:r>
              <a:rPr kumimoji="1" lang="en-US" altLang="zh-TW" dirty="0">
                <a:sym typeface="Wingdings"/>
              </a:rPr>
              <a:t> </a:t>
            </a:r>
            <a:r>
              <a:rPr kumimoji="1" lang="en-US" altLang="zh-TW" dirty="0" smtClean="0">
                <a:sym typeface="Wingdings"/>
              </a:rPr>
              <a:t></a:t>
            </a:r>
            <a:r>
              <a:rPr kumimoji="1" lang="en-US" altLang="zh-TW" dirty="0">
                <a:sym typeface="Wingdings"/>
              </a:rPr>
              <a:t> </a:t>
            </a:r>
            <a:r>
              <a:rPr kumimoji="1" lang="en-US" altLang="zh-TW" dirty="0" err="1">
                <a:sym typeface="Wingdings"/>
              </a:rPr>
              <a:t>fread</a:t>
            </a:r>
            <a:r>
              <a:rPr kumimoji="1" lang="en-US" altLang="zh-TW" dirty="0" smtClean="0">
                <a:sym typeface="Wingdings"/>
              </a:rPr>
              <a:t>(</a:t>
            </a:r>
            <a:r>
              <a:rPr kumimoji="1" lang="mr-IN" altLang="zh-TW" dirty="0" smtClean="0">
                <a:sym typeface="Wingdings"/>
              </a:rPr>
              <a:t>…</a:t>
            </a:r>
            <a:r>
              <a:rPr kumimoji="1" lang="en-US" altLang="zh-TW" dirty="0" smtClean="0">
                <a:sym typeface="Wingdings"/>
              </a:rPr>
              <a:t>,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stringsAsFactors</a:t>
            </a:r>
            <a:r>
              <a:rPr kumimoji="1" lang="en-US" altLang="zh-TW" dirty="0"/>
              <a:t> = T</a:t>
            </a:r>
            <a:r>
              <a:rPr kumimoji="1" lang="en-US" altLang="zh-TW" dirty="0" smtClean="0">
                <a:sym typeface="Wingdings"/>
              </a:rPr>
              <a:t>) </a:t>
            </a:r>
          </a:p>
          <a:p>
            <a:r>
              <a:rPr kumimoji="1" lang="en-US" altLang="zh-TW" dirty="0" smtClean="0">
                <a:sym typeface="Wingdings"/>
              </a:rPr>
              <a:t>Large </a:t>
            </a:r>
            <a:r>
              <a:rPr kumimoji="1" lang="en-US" altLang="zh-TW" dirty="0">
                <a:sym typeface="Wingdings"/>
              </a:rPr>
              <a:t>class imbalance </a:t>
            </a:r>
            <a:r>
              <a:rPr kumimoji="1" lang="en-US" altLang="zh-TW" dirty="0" smtClean="0">
                <a:sym typeface="Wingdings"/>
              </a:rPr>
              <a:t> null model +begging</a:t>
            </a:r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556171" y="6329847"/>
            <a:ext cx="514941" cy="3485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45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57200" y="893298"/>
            <a:ext cx="8229600" cy="1507001"/>
          </a:xfrm>
        </p:spPr>
        <p:txBody>
          <a:bodyPr>
            <a:normAutofit/>
          </a:bodyPr>
          <a:lstStyle/>
          <a:p>
            <a:r>
              <a:rPr lang="en-US" altLang="zh-TW" dirty="0" err="1" smtClean="0">
                <a:latin typeface="Arial" charset="0"/>
                <a:ea typeface="Arial" charset="0"/>
                <a:cs typeface="Arial" charset="0"/>
              </a:rPr>
              <a:t>KKBox‘s</a:t>
            </a:r>
            <a:r>
              <a:rPr lang="en-US" altLang="zh-TW" dirty="0" smtClean="0">
                <a:latin typeface="Arial" charset="0"/>
                <a:ea typeface="Arial" charset="0"/>
                <a:cs typeface="Arial" charset="0"/>
              </a:rPr>
              <a:t> Churn</a:t>
            </a:r>
            <a:r>
              <a:rPr lang="zh-TW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TW" dirty="0" smtClean="0">
                <a:latin typeface="Arial" charset="0"/>
                <a:ea typeface="Arial" charset="0"/>
                <a:cs typeface="Arial" charset="0"/>
              </a:rPr>
              <a:t>Prediction</a:t>
            </a:r>
            <a:br>
              <a:rPr lang="en-US" altLang="zh-TW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altLang="zh-TW" sz="2400" dirty="0">
                <a:latin typeface="Arial" charset="0"/>
                <a:ea typeface="Arial" charset="0"/>
                <a:cs typeface="Arial" charset="0"/>
              </a:rPr>
              <a:t> (or lost, </a:t>
            </a:r>
            <a:r>
              <a:rPr lang="zh-TW" altLang="en-US" sz="2400" dirty="0">
                <a:latin typeface="Arial" charset="0"/>
                <a:ea typeface="Arial" charset="0"/>
                <a:cs typeface="Arial" charset="0"/>
              </a:rPr>
              <a:t>流失</a:t>
            </a:r>
            <a:r>
              <a:rPr lang="en-US" altLang="zh-TW" sz="2400" dirty="0" smtClean="0">
                <a:latin typeface="Arial" charset="0"/>
                <a:ea typeface="Arial" charset="0"/>
                <a:cs typeface="Arial" charset="0"/>
              </a:rPr>
              <a:t>)   </a:t>
            </a:r>
            <a:endParaRPr kumimoji="1" lang="zh-TW" alt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en-US" altLang="zh-TW" dirty="0" smtClean="0"/>
              <a:t>106356013 </a:t>
            </a:r>
            <a:endParaRPr kumimoji="1" lang="en-US" altLang="zh-TW" dirty="0" smtClean="0"/>
          </a:p>
          <a:p>
            <a:pPr algn="ctr"/>
            <a:r>
              <a:rPr kumimoji="1" lang="zh-TW" altLang="en-US" dirty="0" smtClean="0"/>
              <a:t>游達 （</a:t>
            </a:r>
            <a:r>
              <a:rPr kumimoji="1" lang="en-US" altLang="zh-TW" dirty="0" smtClean="0"/>
              <a:t>Ta Yu </a:t>
            </a:r>
            <a:r>
              <a:rPr kumimoji="1" lang="en-US" altLang="zh-TW" dirty="0" smtClean="0"/>
              <a:t>)</a:t>
            </a:r>
          </a:p>
          <a:p>
            <a:pPr algn="ctr"/>
            <a:r>
              <a:rPr kumimoji="1" lang="en-US" altLang="zh-TW" dirty="0" smtClean="0"/>
              <a:t>Drive          GitHub</a:t>
            </a:r>
            <a:endParaRPr kumimoji="1" lang="zh-TW" altLang="en-US" dirty="0"/>
          </a:p>
        </p:txBody>
      </p:sp>
      <p:sp>
        <p:nvSpPr>
          <p:cNvPr id="7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24</a:t>
            </a:fld>
            <a:endParaRPr lang="en-US" sz="2400" dirty="0"/>
          </a:p>
        </p:txBody>
      </p:sp>
      <p:sp>
        <p:nvSpPr>
          <p:cNvPr id="2" name="矩形 1">
            <a:hlinkClick r:id="rId3"/>
          </p:cNvPr>
          <p:cNvSpPr/>
          <p:nvPr/>
        </p:nvSpPr>
        <p:spPr>
          <a:xfrm>
            <a:off x="9274628" y="2526464"/>
            <a:ext cx="17961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https://drive.google.com/drive/folders/1hek8j0RuQu9v5UFfNzbTXkwXIBoRX8J4?usp=sharing</a:t>
            </a:r>
          </a:p>
        </p:txBody>
      </p:sp>
      <p:sp>
        <p:nvSpPr>
          <p:cNvPr id="6" name="動作按鈕: 首頁 5">
            <a:hlinkClick r:id="rId3" highlightClick="1"/>
          </p:cNvPr>
          <p:cNvSpPr/>
          <p:nvPr/>
        </p:nvSpPr>
        <p:spPr>
          <a:xfrm>
            <a:off x="4384221" y="4546924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動作按鈕: 首頁 7">
            <a:hlinkClick r:id="rId4" highlightClick="1"/>
          </p:cNvPr>
          <p:cNvSpPr/>
          <p:nvPr/>
        </p:nvSpPr>
        <p:spPr>
          <a:xfrm>
            <a:off x="6331402" y="4546923"/>
            <a:ext cx="408215" cy="424543"/>
          </a:xfrm>
          <a:prstGeom prst="actionButtonHome">
            <a:avLst/>
          </a:prstGeom>
          <a:solidFill>
            <a:schemeClr val="bg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9262380" y="4546923"/>
            <a:ext cx="19267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n-US" altLang="zh-TW" dirty="0">
                <a:hlinkClick r:id="rId4"/>
              </a:rPr>
              <a:t>https://github.com/YuTaNCCU/1061_DS_FP_106356013_KKBoxChurnPrediction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4043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046" y="2968163"/>
            <a:ext cx="3793099" cy="261593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>
          <a:xfrm>
            <a:off x="8666922" y="6329846"/>
            <a:ext cx="404190" cy="365125"/>
          </a:xfrm>
        </p:spPr>
        <p:txBody>
          <a:bodyPr/>
          <a:lstStyle/>
          <a:p>
            <a:fld id="{6290ACBC-888C-2241-A8FA-02DCDDF19F71}" type="slidenum">
              <a:rPr lang="en-US" sz="2400" smtClean="0"/>
              <a:t>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88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/>
          <a:srcRect b="60531"/>
          <a:stretch/>
        </p:blipFill>
        <p:spPr>
          <a:xfrm>
            <a:off x="0" y="2600331"/>
            <a:ext cx="9144000" cy="2457444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683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63268"/>
          <a:stretch/>
        </p:blipFill>
        <p:spPr>
          <a:xfrm>
            <a:off x="220305" y="2480615"/>
            <a:ext cx="8519583" cy="1448448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70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405"/>
          <a:stretch/>
        </p:blipFill>
        <p:spPr>
          <a:xfrm>
            <a:off x="0" y="2648828"/>
            <a:ext cx="9144000" cy="2408947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6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37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036759"/>
            <a:ext cx="8077200" cy="1219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0305" y="148709"/>
            <a:ext cx="12987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Input</a:t>
            </a:r>
            <a:endParaRPr lang="zh-TW" altLang="en-US" sz="4000" dirty="0"/>
          </a:p>
        </p:txBody>
      </p:sp>
      <p:sp>
        <p:nvSpPr>
          <p:cNvPr id="9" name="矩形 8"/>
          <p:cNvSpPr/>
          <p:nvPr/>
        </p:nvSpPr>
        <p:spPr>
          <a:xfrm>
            <a:off x="936014" y="1220078"/>
            <a:ext cx="1306640" cy="1077218"/>
          </a:xfrm>
          <a:prstGeom prst="rect">
            <a:avLst/>
          </a:prstGeom>
          <a:ln>
            <a:solidFill>
              <a:schemeClr val="bg2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zh-TW" sz="1600" dirty="0" smtClean="0"/>
              <a:t>4.User logs</a:t>
            </a:r>
          </a:p>
          <a:p>
            <a:r>
              <a:rPr lang="en-US" altLang="zh-TW" sz="1600" dirty="0" smtClean="0"/>
              <a:t>3.Transaction</a:t>
            </a:r>
          </a:p>
          <a:p>
            <a:r>
              <a:rPr lang="en-US" altLang="zh-TW" sz="1600" dirty="0" smtClean="0"/>
              <a:t>2.train</a:t>
            </a:r>
          </a:p>
          <a:p>
            <a:r>
              <a:rPr lang="en-US" altLang="zh-TW" sz="1600" dirty="0" smtClean="0"/>
              <a:t>1.member</a:t>
            </a:r>
            <a:endParaRPr lang="zh-TW" altLang="en-US" sz="16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b="56148"/>
          <a:stretch/>
        </p:blipFill>
        <p:spPr>
          <a:xfrm>
            <a:off x="0" y="2782500"/>
            <a:ext cx="9144000" cy="2403864"/>
          </a:xfrm>
          <a:prstGeom prst="rect">
            <a:avLst/>
          </a:prstGeom>
        </p:spPr>
      </p:pic>
      <p:sp>
        <p:nvSpPr>
          <p:cNvPr id="8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596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6861" y="1085145"/>
            <a:ext cx="8229600" cy="5259294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r>
              <a:rPr lang="en-US" altLang="zh-TW" sz="3200" dirty="0" smtClean="0"/>
              <a:t>No</a:t>
            </a:r>
            <a:r>
              <a:rPr lang="en-US" altLang="zh-TW" sz="3200" dirty="0"/>
              <a:t>, </a:t>
            </a:r>
            <a:r>
              <a:rPr lang="en-US" altLang="zh-TW" sz="3200" dirty="0" smtClean="0"/>
              <a:t>Scaling isn't </a:t>
            </a:r>
            <a:r>
              <a:rPr lang="en-US" altLang="zh-TW" sz="3200" dirty="0"/>
              <a:t>required for </a:t>
            </a:r>
            <a:r>
              <a:rPr lang="en-US" altLang="zh-TW" sz="3200" dirty="0">
                <a:solidFill>
                  <a:srgbClr val="FFFF00"/>
                </a:solidFill>
              </a:rPr>
              <a:t>logistic regression </a:t>
            </a:r>
            <a:r>
              <a:rPr lang="en-US" altLang="zh-TW" sz="3200" dirty="0" smtClean="0"/>
              <a:t>and </a:t>
            </a:r>
            <a:r>
              <a:rPr lang="en-US" altLang="zh-TW" sz="3200" dirty="0" smtClean="0">
                <a:solidFill>
                  <a:srgbClr val="FFFF00"/>
                </a:solidFill>
              </a:rPr>
              <a:t>random forest</a:t>
            </a:r>
          </a:p>
        </p:txBody>
      </p:sp>
      <p:sp>
        <p:nvSpPr>
          <p:cNvPr id="5" name="矩形 4"/>
          <p:cNvSpPr/>
          <p:nvPr/>
        </p:nvSpPr>
        <p:spPr>
          <a:xfrm>
            <a:off x="9143999" y="1378634"/>
            <a:ext cx="32285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The main goal of standardizing features is to help convergence of the technique used for optimization. For example, if you use Newton-Raphson to maximize the likelihood, standardizing the features makes the convergence faster.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305" y="148709"/>
            <a:ext cx="25490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/>
              <a:t>Scale value</a:t>
            </a:r>
            <a:endParaRPr lang="zh-TW" altLang="en-US" sz="4000" dirty="0"/>
          </a:p>
        </p:txBody>
      </p:sp>
      <p:sp>
        <p:nvSpPr>
          <p:cNvPr id="6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008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656"/>
            <a:ext cx="9144000" cy="622629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646036" y="1828798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7906181" y="3499469"/>
            <a:ext cx="666319" cy="2581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211820" y="2095086"/>
            <a:ext cx="589035" cy="2480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26424" y="5395911"/>
            <a:ext cx="1194955" cy="252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220305" y="148709"/>
            <a:ext cx="3632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-441325"/>
            <a:r>
              <a:rPr lang="en-US" altLang="zh-TW" sz="3200" dirty="0">
                <a:solidFill>
                  <a:prstClr val="white"/>
                </a:solidFill>
              </a:rPr>
              <a:t>Handle missing data</a:t>
            </a:r>
          </a:p>
        </p:txBody>
      </p:sp>
      <p:sp>
        <p:nvSpPr>
          <p:cNvPr id="9" name="投影片編號版面配置區 2"/>
          <p:cNvSpPr txBox="1">
            <a:spLocks/>
          </p:cNvSpPr>
          <p:nvPr/>
        </p:nvSpPr>
        <p:spPr>
          <a:xfrm>
            <a:off x="8666922" y="6329846"/>
            <a:ext cx="40419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290ACBC-888C-2241-A8FA-02DCDDF19F71}" type="slidenum">
              <a:rPr lang="en-US" sz="2400" smtClean="0"/>
              <a:pPr/>
              <a:t>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54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mchang-4-datascience">
  <a:themeElements>
    <a:clrScheme name="薄暮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薄暮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薄暮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mchang-4-datascience" id="{3BDFC3F3-DD8F-5E42-B949-A48D0AC131E6}" vid="{E7CFFB47-D37D-DA40-8B8F-7918A892950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jmchang-4-datascience</Template>
  <TotalTime>34862</TotalTime>
  <Words>557</Words>
  <Application>Microsoft Macintosh PowerPoint</Application>
  <PresentationFormat>如螢幕大小 (4:3)</PresentationFormat>
  <Paragraphs>152</Paragraphs>
  <Slides>24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2" baseType="lpstr">
      <vt:lpstr>Calibri</vt:lpstr>
      <vt:lpstr>Corbel</vt:lpstr>
      <vt:lpstr>Helvetica Neue</vt:lpstr>
      <vt:lpstr>Mangal</vt:lpstr>
      <vt:lpstr>Wingdings</vt:lpstr>
      <vt:lpstr>新細明體</vt:lpstr>
      <vt:lpstr>Arial</vt:lpstr>
      <vt:lpstr>jmchang-4-datascience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2.method &amp; evaluation I use</vt:lpstr>
      <vt:lpstr>null model</vt:lpstr>
      <vt:lpstr>method &amp; evaluation I use</vt:lpstr>
      <vt:lpstr>PowerPoint 簡報</vt:lpstr>
      <vt:lpstr>PowerPoint 簡報</vt:lpstr>
      <vt:lpstr>PowerPoint 簡報</vt:lpstr>
      <vt:lpstr>PowerPoint 簡報</vt:lpstr>
      <vt:lpstr>Is the improvement significant?</vt:lpstr>
      <vt:lpstr>3.Goal</vt:lpstr>
      <vt:lpstr>PowerPoint 簡報</vt:lpstr>
      <vt:lpstr>4.Github</vt:lpstr>
      <vt:lpstr>To reproduce my result :</vt:lpstr>
      <vt:lpstr>What is the challenge part of your project?</vt:lpstr>
      <vt:lpstr>KKBox‘s Churn Prediction  (or lost, 流失)  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Jia-Ming Chang</dc:creator>
  <cp:lastModifiedBy>游達</cp:lastModifiedBy>
  <cp:revision>932</cp:revision>
  <cp:lastPrinted>2016-05-16T05:52:02Z</cp:lastPrinted>
  <dcterms:created xsi:type="dcterms:W3CDTF">2016-01-07T11:20:23Z</dcterms:created>
  <dcterms:modified xsi:type="dcterms:W3CDTF">2018-01-08T11:17:02Z</dcterms:modified>
</cp:coreProperties>
</file>

<file path=docProps/thumbnail.jpeg>
</file>